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7" r:id="rId1"/>
  </p:sldMasterIdLst>
  <p:notesMasterIdLst>
    <p:notesMasterId r:id="rId17"/>
  </p:notesMasterIdLst>
  <p:handoutMasterIdLst>
    <p:handoutMasterId r:id="rId18"/>
  </p:handoutMasterIdLst>
  <p:sldIdLst>
    <p:sldId id="390" r:id="rId2"/>
    <p:sldId id="333" r:id="rId3"/>
    <p:sldId id="413" r:id="rId4"/>
    <p:sldId id="389" r:id="rId5"/>
    <p:sldId id="331" r:id="rId6"/>
    <p:sldId id="384" r:id="rId7"/>
    <p:sldId id="415" r:id="rId8"/>
    <p:sldId id="416" r:id="rId9"/>
    <p:sldId id="417" r:id="rId10"/>
    <p:sldId id="420" r:id="rId11"/>
    <p:sldId id="393" r:id="rId12"/>
    <p:sldId id="419" r:id="rId13"/>
    <p:sldId id="421" r:id="rId14"/>
    <p:sldId id="422" r:id="rId15"/>
    <p:sldId id="356" r:id="rId16"/>
  </p:sldIdLst>
  <p:sldSz cx="9144000" cy="6858000" type="screen4x3"/>
  <p:notesSz cx="6797675" cy="99282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63D"/>
    <a:srgbClr val="F69200"/>
    <a:srgbClr val="EFC515"/>
    <a:srgbClr val="F25F29"/>
    <a:srgbClr val="FC7500"/>
    <a:srgbClr val="91BED4"/>
    <a:srgbClr val="F0F0F0"/>
    <a:srgbClr val="304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7368" autoAdjust="0"/>
  </p:normalViewPr>
  <p:slideViewPr>
    <p:cSldViewPr>
      <p:cViewPr varScale="1">
        <p:scale>
          <a:sx n="46" d="100"/>
          <a:sy n="46" d="100"/>
        </p:scale>
        <p:origin x="821" y="48"/>
      </p:cViewPr>
      <p:guideLst>
        <p:guide orient="horz" pos="3168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>
                <a:solidFill>
                  <a:schemeClr val="tx1"/>
                </a:solidFill>
              </a:rPr>
              <a:t>Liczba zarejestrowanych oświadczeń </a:t>
            </a:r>
            <a:br>
              <a:rPr lang="pl-PL">
                <a:solidFill>
                  <a:schemeClr val="tx1"/>
                </a:solidFill>
              </a:rPr>
            </a:br>
            <a:r>
              <a:rPr lang="pl-PL">
                <a:solidFill>
                  <a:schemeClr val="tx1"/>
                </a:solidFill>
              </a:rPr>
              <a:t>o powierzeniu wykonywania pracy cudzoziemcom</a:t>
            </a:r>
          </a:p>
        </c:rich>
      </c:tx>
      <c:layout>
        <c:manualLayout>
          <c:xMode val="edge"/>
          <c:yMode val="edge"/>
          <c:x val="0.13019730349704961"/>
          <c:y val="2.92452222088162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9388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34-47A1-9F68-4D2EFB9A6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Rok 2015</c:v>
                </c:pt>
                <c:pt idx="1">
                  <c:v>Rok 2016</c:v>
                </c:pt>
                <c:pt idx="2">
                  <c:v>Rok 2017</c:v>
                </c:pt>
                <c:pt idx="3">
                  <c:v>do 31.10.2018r.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5036</c:v>
                </c:pt>
                <c:pt idx="1">
                  <c:v>6743</c:v>
                </c:pt>
                <c:pt idx="2">
                  <c:v>9286</c:v>
                </c:pt>
                <c:pt idx="3">
                  <c:v>9388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A9-4154-85DA-628BEC071E4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Rok 2015</c:v>
                </c:pt>
                <c:pt idx="1">
                  <c:v>Rok 2016</c:v>
                </c:pt>
                <c:pt idx="2">
                  <c:v>Rok 2017</c:v>
                </c:pt>
                <c:pt idx="3">
                  <c:v>do 31.10.2018r.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F4A9-4154-85DA-628BEC071E4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Rok 2015</c:v>
                </c:pt>
                <c:pt idx="1">
                  <c:v>Rok 2016</c:v>
                </c:pt>
                <c:pt idx="2">
                  <c:v>Rok 2017</c:v>
                </c:pt>
                <c:pt idx="3">
                  <c:v>do 31.10.2018r.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F4A9-4154-85DA-628BEC071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3236496"/>
        <c:axId val="283240416"/>
      </c:barChart>
      <c:catAx>
        <c:axId val="283236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>
                    <a:solidFill>
                      <a:schemeClr val="tx1"/>
                    </a:solidFill>
                  </a:rPr>
                  <a:t>Poszczególne lata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3240416"/>
        <c:crosses val="autoZero"/>
        <c:auto val="1"/>
        <c:lblAlgn val="ctr"/>
        <c:lblOffset val="100"/>
        <c:noMultiLvlLbl val="0"/>
      </c:catAx>
      <c:valAx>
        <c:axId val="28324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>
                    <a:solidFill>
                      <a:schemeClr val="tx1"/>
                    </a:solidFill>
                  </a:rPr>
                  <a:t>Liczba w szt.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323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6EBB17-2431-4CAE-986E-F24D4614ECD2}" type="datetimeFigureOut">
              <a:rPr lang="pl-PL"/>
              <a:pPr>
                <a:defRPr/>
              </a:pPr>
              <a:t>2018-11-07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E4B0D6-97FA-4F60-BF07-12241AC620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0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A365C9-7C96-41EB-9B8F-9DB9E8981BA6}" type="datetimeFigureOut">
              <a:rPr lang="pl-PL"/>
              <a:pPr>
                <a:defRPr/>
              </a:pPr>
              <a:t>2018-11-07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244EA30-6021-4CAA-9A6D-A09655D012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961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09CCD80-1FC8-430D-9CB5-4D43313844D3}" type="slidenum">
              <a:rPr lang="pl-PL" altLang="pl-PL" smtClean="0">
                <a:latin typeface="Calibri" panose="020F0502020204030204" pitchFamily="34" charset="0"/>
              </a:rPr>
              <a:pPr/>
              <a:t>1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9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l-PL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8893D2-04B6-4094-823F-35116DF0562D}" type="slidenum">
              <a:rPr lang="pl-PL" altLang="pl-PL" smtClean="0">
                <a:latin typeface="Calibri" panose="020F0502020204030204" pitchFamily="34" charset="0"/>
              </a:rPr>
              <a:pPr/>
              <a:t>2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88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l-PL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82AC82-E659-4E4D-9B1E-6070F3AFE54F}" type="slidenum">
              <a:rPr lang="pl-PL" altLang="pl-PL" smtClean="0">
                <a:latin typeface="Calibri" panose="020F0502020204030204" pitchFamily="34" charset="0"/>
              </a:rPr>
              <a:pPr/>
              <a:t>3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194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l-PL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663250-DF99-4FAD-98C5-C5B601924B80}" type="slidenum">
              <a:rPr lang="pl-PL" altLang="pl-PL" smtClean="0">
                <a:latin typeface="Calibri" panose="020F0502020204030204" pitchFamily="34" charset="0"/>
              </a:rPr>
              <a:pPr/>
              <a:t>5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3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6470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l-PL" sz="180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60FF84-6F6A-451E-87D4-BBFA188FDCAF}" type="slidenum">
              <a:rPr lang="pl-PL" altLang="pl-PL" smtClean="0">
                <a:latin typeface="Calibri" panose="020F0502020204030204" pitchFamily="34" charset="0"/>
              </a:rPr>
              <a:pPr/>
              <a:t>15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5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cja album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532813" y="0"/>
            <a:ext cx="539750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C7500"/>
              </a:solidFill>
            </a:endParaRPr>
          </a:p>
        </p:txBody>
      </p:sp>
      <p:cxnSp>
        <p:nvCxnSpPr>
          <p:cNvPr id="5" name="Straight Connector 7"/>
          <p:cNvCxnSpPr/>
          <p:nvPr/>
        </p:nvCxnSpPr>
        <p:spPr>
          <a:xfrm rot="5400000">
            <a:off x="569277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03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 eaLnBrk="1" latinLnBrk="0" hangingPunct="1">
              <a:defRPr kumimoji="0" lang="pl-PL"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 eaLnBrk="1" latinLnBrk="0" hangingPunct="1">
              <a:buNone/>
              <a:defRPr kumimoji="0" lang="pl-PL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E729-6DA3-4EC3-9B3C-3A5F401D64AE}" type="datetimeFigureOut">
              <a:rPr lang="pl-PL"/>
              <a:pPr>
                <a:defRPr/>
              </a:pPr>
              <a:t>2018-11-07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B0DF-E89C-42E3-A11D-13907300A6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00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1866D-A0B4-4BD1-B249-04BFBE420086}" type="datetimeFigureOut">
              <a:rPr lang="pl-PL"/>
              <a:pPr>
                <a:defRPr/>
              </a:pPr>
              <a:t>2018-11-07</a:t>
            </a:fld>
            <a:endParaRPr lang="pl-P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116E3C-6411-44AE-A819-50AF408730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l-PL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pl-PL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pl-PL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l-PL"/>
      </a:defPPr>
      <a:lvl1pPr marL="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wawo@praca.gov.p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ca.gov.pl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16013" y="1557338"/>
            <a:ext cx="6629400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500" b="1">
                <a:latin typeface="Arial" panose="020B0604020202020204" pitchFamily="34" charset="0"/>
              </a:rPr>
              <a:t>Procedury związane </a:t>
            </a:r>
            <a:br>
              <a:rPr lang="pl-PL" altLang="pl-PL" sz="4500" b="1">
                <a:latin typeface="Arial" panose="020B0604020202020204" pitchFamily="34" charset="0"/>
              </a:rPr>
            </a:br>
            <a:r>
              <a:rPr lang="pl-PL" altLang="pl-PL" sz="4500" b="1">
                <a:latin typeface="Arial" panose="020B0604020202020204" pitchFamily="34" charset="0"/>
              </a:rPr>
              <a:t>z zatrudnianiem cudzoziemców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latin typeface="Arial" panose="020B0604020202020204" pitchFamily="34" charset="0"/>
              </a:rPr>
              <a:t>　 </a:t>
            </a:r>
          </a:p>
        </p:txBody>
      </p:sp>
      <p:pic>
        <p:nvPicPr>
          <p:cNvPr id="5123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94200"/>
            <a:ext cx="261302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pole tekstowe 2"/>
          <p:cNvSpPr txBox="1">
            <a:spLocks noChangeArrowheads="1"/>
          </p:cNvSpPr>
          <p:nvPr/>
        </p:nvSpPr>
        <p:spPr bwMode="auto">
          <a:xfrm>
            <a:off x="3995738" y="4394200"/>
            <a:ext cx="30622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Powiatowy Urząd Pracy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w Wołominie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ul. Warszawska 5A,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05-200 Wołomin</a:t>
            </a:r>
            <a:b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</a:br>
            <a:endParaRPr lang="pl-PL" altLang="pl-PL" sz="2000" b="1">
              <a:solidFill>
                <a:srgbClr val="00863D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www.pup.wolomin.pl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57200" y="381000"/>
            <a:ext cx="7696200" cy="1524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0480" tIns="30480" rIns="30480" bIns="30480" anchor="ctr"/>
          <a:lstStyle>
            <a:lvl1pPr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3200" b="1" dirty="0"/>
              <a:t>Najważniejsze zmiany wprowadzone </a:t>
            </a:r>
            <a:br>
              <a:rPr lang="pl-PL" sz="3200" b="1" dirty="0"/>
            </a:br>
            <a:r>
              <a:rPr lang="pl-PL" sz="3200" b="1" dirty="0"/>
              <a:t>od 1 stycznia 2018r.</a:t>
            </a:r>
            <a:endParaRPr lang="pl-PL" sz="3200" dirty="0"/>
          </a:p>
        </p:txBody>
      </p:sp>
      <p:sp>
        <p:nvSpPr>
          <p:cNvPr id="18435" name="Tytuł 1"/>
          <p:cNvSpPr>
            <a:spLocks/>
          </p:cNvSpPr>
          <p:nvPr/>
        </p:nvSpPr>
        <p:spPr bwMode="auto">
          <a:xfrm>
            <a:off x="990600" y="2438400"/>
            <a:ext cx="693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500" b="1">
              <a:solidFill>
                <a:srgbClr val="262626"/>
              </a:solidFill>
            </a:endParaRPr>
          </a:p>
        </p:txBody>
      </p:sp>
      <p:sp>
        <p:nvSpPr>
          <p:cNvPr id="15364" name="Tytuł 1"/>
          <p:cNvSpPr>
            <a:spLocks/>
          </p:cNvSpPr>
          <p:nvPr/>
        </p:nvSpPr>
        <p:spPr bwMode="auto">
          <a:xfrm>
            <a:off x="304800" y="1700213"/>
            <a:ext cx="78486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pl-PL" sz="20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dirty="0"/>
              <a:t>Oświadczenie o powierzeniu wykonywania pracy cudzoziemcowi: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600" b="1" dirty="0"/>
          </a:p>
          <a:p>
            <a:pPr>
              <a:buFontTx/>
              <a:buChar char="-"/>
              <a:defRPr/>
            </a:pPr>
            <a:r>
              <a:rPr lang="pl-PL" sz="1600" dirty="0"/>
              <a:t>zawężenie do prac, które nie będą objęte zezwoleniem na pracę sezonową,</a:t>
            </a:r>
          </a:p>
          <a:p>
            <a:pPr>
              <a:buFontTx/>
              <a:buChar char="-"/>
              <a:defRPr/>
            </a:pPr>
            <a:r>
              <a:rPr lang="pl-PL" sz="1600" dirty="0"/>
              <a:t>wprowadzenie przesłanek odmowy rejestracji oświadczenia,</a:t>
            </a:r>
          </a:p>
          <a:p>
            <a:pPr>
              <a:buFontTx/>
              <a:buChar char="-"/>
              <a:defRPr/>
            </a:pPr>
            <a:r>
              <a:rPr lang="pl-PL" sz="1600" dirty="0"/>
              <a:t>odmowa wydana w formie decyzji administracyjnej, z możliwością odwołania się do organu drugiej instancji – ministra właściwego ds. pracy,</a:t>
            </a:r>
          </a:p>
          <a:p>
            <a:pPr>
              <a:buFontTx/>
              <a:buChar char="-"/>
              <a:defRPr/>
            </a:pPr>
            <a:r>
              <a:rPr lang="pl-PL" sz="1600" dirty="0"/>
              <a:t>wpłata – 30,00 zł,</a:t>
            </a:r>
          </a:p>
          <a:p>
            <a:pPr>
              <a:buFontTx/>
              <a:buChar char="-"/>
              <a:defRPr/>
            </a:pPr>
            <a:r>
              <a:rPr lang="pl-PL" sz="1600" dirty="0"/>
              <a:t>obowiązki informacyjne podmiotu,</a:t>
            </a:r>
          </a:p>
          <a:p>
            <a:pPr>
              <a:buFontTx/>
              <a:buChar char="-"/>
              <a:defRPr/>
            </a:pPr>
            <a:r>
              <a:rPr lang="pl-PL" sz="1600" dirty="0"/>
              <a:t>doprecyzowanie sposobu zliczania okresów wykonywania pracy na podstawie oświadczenia – pod uwagę będą brane okresy, na jakie oświadczenie zostało zarejestrowane.</a:t>
            </a:r>
            <a:endParaRPr lang="pl-PL" sz="2400" dirty="0"/>
          </a:p>
        </p:txBody>
      </p:sp>
      <p:sp>
        <p:nvSpPr>
          <p:cNvPr id="18437" name="Tytuł 1"/>
          <p:cNvSpPr>
            <a:spLocks/>
          </p:cNvSpPr>
          <p:nvPr/>
        </p:nvSpPr>
        <p:spPr bwMode="auto">
          <a:xfrm>
            <a:off x="304800" y="41910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 b="1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/>
          </p:cNvSpPr>
          <p:nvPr/>
        </p:nvSpPr>
        <p:spPr bwMode="auto">
          <a:xfrm>
            <a:off x="827088" y="533400"/>
            <a:ext cx="72009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b="1"/>
              <a:t>Zezwolenie na pracę sezonową  </a:t>
            </a:r>
            <a:br>
              <a:rPr lang="pl-PL" altLang="pl-PL" b="1"/>
            </a:br>
            <a:r>
              <a:rPr lang="pl-PL" altLang="pl-PL" b="1"/>
              <a:t>Typ „S”</a:t>
            </a:r>
            <a:endParaRPr lang="pl-PL" altLang="pl-PL"/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pl-PL" altLang="pl-PL" sz="4000" b="1">
                <a:solidFill>
                  <a:srgbClr val="262626"/>
                </a:solidFill>
              </a:rPr>
            </a:br>
            <a:endParaRPr lang="pl-PL" altLang="pl-PL" sz="4000" b="1">
              <a:solidFill>
                <a:srgbClr val="262626"/>
              </a:solidFill>
            </a:endParaRPr>
          </a:p>
        </p:txBody>
      </p:sp>
      <p:sp>
        <p:nvSpPr>
          <p:cNvPr id="19459" name="Rectangle 1029"/>
          <p:cNvSpPr>
            <a:spLocks noChangeArrowheads="1"/>
          </p:cNvSpPr>
          <p:nvPr/>
        </p:nvSpPr>
        <p:spPr bwMode="auto">
          <a:xfrm>
            <a:off x="323850" y="1484313"/>
            <a:ext cx="7840663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pl-PL" altLang="pl-PL" sz="2000">
              <a:solidFill>
                <a:srgbClr val="262626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endParaRPr lang="pl-PL" altLang="pl-PL" sz="1800" b="1"/>
          </a:p>
          <a:p>
            <a:pPr algn="just">
              <a:buFont typeface="Arial" panose="020B0604020202020204" pitchFamily="34" charset="0"/>
              <a:buNone/>
            </a:pPr>
            <a:r>
              <a:rPr lang="pl-PL" altLang="pl-PL" sz="1800" b="1"/>
              <a:t>Zezwolenie na pracę sezonową</a:t>
            </a:r>
            <a:r>
              <a:rPr lang="pl-PL" altLang="pl-PL" sz="1800"/>
              <a:t> może być wydane dla obywateli wszystkich państw spoza Unii Europejskiej i Europejskiego Obszaru Gospodarczego. Zezwolenie wydaje się, jeśli cudzoziemiec ma wykonywać pracę w zakresie działalności bezpośrednio związanych z:</a:t>
            </a:r>
          </a:p>
          <a:p>
            <a:pPr>
              <a:buFont typeface="Arial" panose="020B0604020202020204" pitchFamily="34" charset="0"/>
              <a:buNone/>
            </a:pPr>
            <a:br>
              <a:rPr lang="pl-PL" altLang="pl-PL" sz="1800"/>
            </a:br>
            <a:r>
              <a:rPr lang="pl-PL" altLang="pl-PL" sz="1800"/>
              <a:t>-  rolnictwem,</a:t>
            </a:r>
            <a:br>
              <a:rPr lang="pl-PL" altLang="pl-PL" sz="1800"/>
            </a:br>
            <a:r>
              <a:rPr lang="pl-PL" altLang="pl-PL" sz="1800"/>
              <a:t>-  leśnictwem,</a:t>
            </a:r>
            <a:br>
              <a:rPr lang="pl-PL" altLang="pl-PL" sz="1800"/>
            </a:br>
            <a:r>
              <a:rPr lang="pl-PL" altLang="pl-PL" sz="1800"/>
              <a:t>-  łowiectwem,</a:t>
            </a:r>
            <a:br>
              <a:rPr lang="pl-PL" altLang="pl-PL" sz="1800"/>
            </a:br>
            <a:r>
              <a:rPr lang="pl-PL" altLang="pl-PL" sz="1800"/>
              <a:t>-  rybactwem,</a:t>
            </a:r>
            <a:br>
              <a:rPr lang="pl-PL" altLang="pl-PL" sz="1800"/>
            </a:br>
            <a:r>
              <a:rPr lang="pl-PL" altLang="pl-PL" sz="1800"/>
              <a:t>lub gastronomią i zakwaterowaniem.</a:t>
            </a:r>
          </a:p>
          <a:p>
            <a:pPr algn="just">
              <a:buFont typeface="Arial" panose="020B0604020202020204" pitchFamily="34" charset="0"/>
              <a:buNone/>
            </a:pPr>
            <a:endParaRPr lang="pl-PL" altLang="pl-PL" sz="1800" b="1"/>
          </a:p>
          <a:p>
            <a:pPr algn="just">
              <a:buFont typeface="Arial" panose="020B0604020202020204" pitchFamily="34" charset="0"/>
              <a:buNone/>
            </a:pPr>
            <a:r>
              <a:rPr lang="pl-PL" altLang="pl-PL" sz="1800" b="1"/>
              <a:t>Zezwolenie na pracę sezonową </a:t>
            </a:r>
            <a:r>
              <a:rPr lang="pl-PL" altLang="pl-PL" sz="1800"/>
              <a:t>wydaje starosta właściwy ze względu na siedzibę lub miejsce zamieszkania podmiotu powierzającego wykonywanie pracy cudzoziemcowi na okres nie dłuższy niż 9 miesięcy w roku kalendarzowym.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/>
          </p:cNvSpPr>
          <p:nvPr/>
        </p:nvSpPr>
        <p:spPr bwMode="auto">
          <a:xfrm>
            <a:off x="827088" y="333375"/>
            <a:ext cx="72009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b="1"/>
              <a:t>Zezwolenie na pracę sezonową  </a:t>
            </a:r>
            <a:br>
              <a:rPr lang="pl-PL" altLang="pl-PL" b="1"/>
            </a:br>
            <a:r>
              <a:rPr lang="pl-PL" altLang="pl-PL" b="1"/>
              <a:t>Typ „S”</a:t>
            </a:r>
            <a:endParaRPr lang="pl-PL" altLang="pl-PL"/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pl-PL" altLang="pl-PL" sz="4000" b="1">
                <a:solidFill>
                  <a:srgbClr val="262626"/>
                </a:solidFill>
              </a:rPr>
            </a:br>
            <a:endParaRPr lang="pl-PL" altLang="pl-PL" sz="4000" b="1">
              <a:solidFill>
                <a:srgbClr val="262626"/>
              </a:solidFill>
            </a:endParaRPr>
          </a:p>
        </p:txBody>
      </p:sp>
      <p:sp>
        <p:nvSpPr>
          <p:cNvPr id="20483" name="Rectangle 1029"/>
          <p:cNvSpPr>
            <a:spLocks noChangeArrowheads="1"/>
          </p:cNvSpPr>
          <p:nvPr/>
        </p:nvSpPr>
        <p:spPr bwMode="auto">
          <a:xfrm>
            <a:off x="323850" y="1484313"/>
            <a:ext cx="7840663" cy="557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pl-PL" altLang="pl-PL" sz="1600" b="1"/>
          </a:p>
          <a:p>
            <a:pPr>
              <a:buFont typeface="Arial" panose="020B0604020202020204" pitchFamily="34" charset="0"/>
              <a:buNone/>
            </a:pPr>
            <a:r>
              <a:rPr lang="pl-PL" altLang="pl-PL" sz="1600" b="1"/>
              <a:t>Dokumenty, które trzeba złożyć w celu uzyskania zezwolenia na pracę sezonową:</a:t>
            </a:r>
            <a:endParaRPr lang="pl-PL" altLang="pl-PL" sz="1600"/>
          </a:p>
          <a:p>
            <a:pPr>
              <a:buFont typeface="Arial" panose="020B0604020202020204" pitchFamily="34" charset="0"/>
              <a:buNone/>
            </a:pPr>
            <a:r>
              <a:rPr lang="pl-PL" altLang="pl-PL" sz="1600"/>
              <a:t>- ważny dowód osobisty lub ważny dokument podróży – w przypadku, gdy podmiotem powierzającym wykonywanie pracy cudzoziemcowi jest osoba fizyczna,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1600"/>
              <a:t> - kopię wszystkich wypełnionych stron ważnego dokumentu podróży cudzoziemca, którego dotyczy wniosek. W przypadku, gdy cudzoziemiec nie przebywa na terytorium Rzeczypospolitej Polskiej – kopię stron dokumentu podróży z danymi osobowymi cudzoziemca,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1600"/>
              <a:t> - dowód uiszczonej wpłaty za złożenie zezwolenia sezonowego (30,00zł),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1600"/>
              <a:t>- oryginał informacji starosty, wydanej nie wcześniej niż 180 dni przed dniem złożenia wniosku,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1600"/>
              <a:t> - oświadczenie o niekaralności pracodawcy w związku z okolicznościami, o których mowa w art. 88z ust. 5 pkt 1–6 ustawy o promocji zatrudnienia i instytucjach rynku pracy.</a:t>
            </a:r>
            <a:br>
              <a:rPr lang="pl-PL" altLang="pl-PL" sz="1600" b="1"/>
            </a:br>
            <a:r>
              <a:rPr lang="pl-PL" altLang="pl-PL" sz="1600" b="1"/>
              <a:t>Uwaga: oświadczenie o niekaralności podpisuje wyłącznie podmiot powierzający wykonywanie pracy.</a:t>
            </a:r>
          </a:p>
          <a:p>
            <a:pPr>
              <a:buFont typeface="Arial" panose="020B0604020202020204" pitchFamily="34" charset="0"/>
              <a:buNone/>
            </a:pPr>
            <a:r>
              <a:rPr lang="pl-PL" altLang="pl-PL" sz="1600" b="1"/>
              <a:t>- w przypadku osób prowadzących gospodarstwo rolne</a:t>
            </a:r>
            <a:r>
              <a:rPr lang="pl-PL" altLang="pl-PL" sz="1600"/>
              <a:t> - zaświadczenie o podleganiu ubezpieczeniu w KRUS, zaświadczenie z urzędu gminy o powierzchni fizycznej</a:t>
            </a:r>
            <a:br>
              <a:rPr lang="pl-PL" altLang="pl-PL" sz="1600"/>
            </a:br>
            <a:r>
              <a:rPr lang="pl-PL" altLang="pl-PL" sz="1600"/>
              <a:t>i przeliczeniowej gospodarstwa rolnego lub inny dokument potwierdzający posiadanie gospodarstwa rolnego.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l-PL" altLang="pl-PL" sz="2000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/>
          </p:cNvSpPr>
          <p:nvPr/>
        </p:nvSpPr>
        <p:spPr bwMode="auto">
          <a:xfrm>
            <a:off x="827088" y="533400"/>
            <a:ext cx="72009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pl-PL" altLang="pl-PL" b="1" dirty="0"/>
              <a:t>Najważniejsze zmiany wprowadzone </a:t>
            </a:r>
            <a:br>
              <a:rPr lang="pl-PL" altLang="pl-PL" b="1" dirty="0"/>
            </a:br>
            <a:r>
              <a:rPr lang="pl-PL" altLang="pl-PL" b="1" dirty="0"/>
              <a:t>od 1 stycznia 2018r.</a:t>
            </a:r>
            <a:endParaRPr lang="pl-PL" altLang="pl-PL" dirty="0"/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pl-PL" altLang="pl-PL" sz="4000" b="1" dirty="0">
                <a:solidFill>
                  <a:srgbClr val="262626"/>
                </a:solidFill>
              </a:rPr>
            </a:br>
            <a:endParaRPr lang="pl-PL" altLang="pl-PL" sz="4000" b="1" dirty="0">
              <a:solidFill>
                <a:srgbClr val="262626"/>
              </a:solidFill>
            </a:endParaRPr>
          </a:p>
        </p:txBody>
      </p:sp>
      <p:sp>
        <p:nvSpPr>
          <p:cNvPr id="24579" name="Rectangle 1029"/>
          <p:cNvSpPr>
            <a:spLocks noChangeArrowheads="1"/>
          </p:cNvSpPr>
          <p:nvPr/>
        </p:nvSpPr>
        <p:spPr bwMode="auto">
          <a:xfrm>
            <a:off x="323850" y="1484313"/>
            <a:ext cx="7840663" cy="468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pl-PL" sz="1600" b="1" dirty="0"/>
          </a:p>
          <a:p>
            <a:pPr>
              <a:buFont typeface="Arial" panose="020B0604020202020204" pitchFamily="34" charset="0"/>
              <a:buNone/>
              <a:defRPr/>
            </a:pPr>
            <a:endParaRPr lang="pl-PL" sz="1600" b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sz="2000" b="1" dirty="0"/>
              <a:t>Zezwolenie na prace sezonową:</a:t>
            </a:r>
            <a:br>
              <a:rPr lang="pl-PL" sz="1600" b="1" dirty="0"/>
            </a:br>
            <a:endParaRPr lang="pl-PL" sz="1600" dirty="0"/>
          </a:p>
          <a:p>
            <a:pPr marL="285750" indent="-285750">
              <a:buFontTx/>
              <a:buChar char="-"/>
              <a:defRPr/>
            </a:pPr>
            <a:r>
              <a:rPr lang="pl-PL" sz="1600" dirty="0"/>
              <a:t>wydaje starosta (powiatowy urząd pracy),</a:t>
            </a:r>
          </a:p>
          <a:p>
            <a:pPr marL="285750" indent="-285750">
              <a:buFontTx/>
              <a:buChar char="-"/>
              <a:defRPr/>
            </a:pPr>
            <a:r>
              <a:rPr lang="pl-PL" sz="1600" dirty="0"/>
              <a:t>instrument przeznaczony dla wszystkich cudzoziemców </a:t>
            </a:r>
            <a:r>
              <a:rPr lang="pl-PL" sz="1600"/>
              <a:t>z państw </a:t>
            </a:r>
            <a:r>
              <a:rPr lang="pl-PL" sz="1600" dirty="0"/>
              <a:t>spoza UE/EOG,</a:t>
            </a:r>
          </a:p>
          <a:p>
            <a:pPr marL="285750" indent="-285750">
              <a:buFontTx/>
              <a:buChar char="-"/>
              <a:defRPr/>
            </a:pPr>
            <a:r>
              <a:rPr lang="pl-PL" sz="1600" dirty="0"/>
              <a:t>w przypadku ubiegania się o zezwolenie dla obywateli 6 państw (objętych systemem oświadczynowym) nie ma konieczności uzyskania informacji starosty o braku możliwości zaspokojenia potrzeb kadrowych,</a:t>
            </a:r>
          </a:p>
          <a:p>
            <a:pPr marL="285750" indent="-285750">
              <a:buFontTx/>
              <a:buChar char="-"/>
              <a:defRPr/>
            </a:pPr>
            <a:r>
              <a:rPr lang="pl-PL" sz="1600" dirty="0"/>
              <a:t>dotyczy prac w sektorach uznanych za sezonowe,</a:t>
            </a:r>
          </a:p>
          <a:p>
            <a:pPr marL="285750" indent="-285750">
              <a:buFontTx/>
              <a:buChar char="-"/>
              <a:defRPr/>
            </a:pPr>
            <a:r>
              <a:rPr lang="pl-PL" sz="1600" dirty="0"/>
              <a:t>uprawnia do pracy przez okres 9 miesięcy w roku kalendarzowym,</a:t>
            </a:r>
          </a:p>
          <a:p>
            <a:pPr marL="285750" indent="-285750">
              <a:buFontTx/>
              <a:buChar char="-"/>
              <a:defRPr/>
            </a:pPr>
            <a:r>
              <a:rPr lang="pl-PL" sz="1600" dirty="0"/>
              <a:t>wpłata – 30,00zł. </a:t>
            </a:r>
          </a:p>
          <a:p>
            <a:pPr marL="285750" indent="-285750">
              <a:buFontTx/>
              <a:buChar char="-"/>
              <a:defRPr/>
            </a:pPr>
            <a:endParaRPr lang="pl-PL" sz="1600" dirty="0"/>
          </a:p>
          <a:p>
            <a:pPr algn="just">
              <a:buNone/>
              <a:defRPr/>
            </a:pPr>
            <a:r>
              <a:rPr lang="pl-PL" sz="1600" dirty="0"/>
              <a:t>Do 31.10.2018r. do Powiatowego Urzędu Pracy w Wołominie wpłynęło </a:t>
            </a:r>
            <a:r>
              <a:rPr lang="pl-PL" sz="1800" b="1" dirty="0"/>
              <a:t>49 wniosków </a:t>
            </a:r>
            <a:br>
              <a:rPr lang="pl-PL" sz="1800" b="1" dirty="0"/>
            </a:br>
            <a:r>
              <a:rPr lang="pl-PL" sz="1600" dirty="0"/>
              <a:t>o wydanie zezwolenia na pracę sezonową cudzoziemców.</a:t>
            </a:r>
          </a:p>
          <a:p>
            <a:pPr>
              <a:buNone/>
              <a:defRPr/>
            </a:pPr>
            <a:endParaRPr lang="pl-PL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/>
          </p:cNvSpPr>
          <p:nvPr/>
        </p:nvSpPr>
        <p:spPr bwMode="auto">
          <a:xfrm>
            <a:off x="323850" y="533401"/>
            <a:ext cx="7704138" cy="73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pl-PL" altLang="pl-PL" b="1" dirty="0"/>
              <a:t>Podstawy prawne:</a:t>
            </a:r>
            <a:endParaRPr lang="pl-PL" altLang="pl-PL" sz="1600" b="1" dirty="0">
              <a:solidFill>
                <a:srgbClr val="262626"/>
              </a:solidFill>
            </a:endParaRPr>
          </a:p>
        </p:txBody>
      </p:sp>
      <p:sp>
        <p:nvSpPr>
          <p:cNvPr id="24579" name="Rectangle 1029"/>
          <p:cNvSpPr>
            <a:spLocks noChangeArrowheads="1"/>
          </p:cNvSpPr>
          <p:nvPr/>
        </p:nvSpPr>
        <p:spPr bwMode="auto">
          <a:xfrm>
            <a:off x="323850" y="1484313"/>
            <a:ext cx="7840663" cy="542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pl-PL" sz="1400" b="1" dirty="0"/>
              <a:t>1. </a:t>
            </a:r>
            <a:r>
              <a:rPr lang="pl-PL" sz="1400" dirty="0"/>
              <a:t>Ustawa z dnia 20 kwietnia 2004 r. o promocji zatrudnienia i instytucjach rynku pracy </a:t>
            </a:r>
            <a:r>
              <a:rPr lang="pl-PL" sz="1400" b="1" dirty="0"/>
              <a:t>(Dz. U. z 2018 r. poz. 1265, z </a:t>
            </a:r>
            <a:r>
              <a:rPr lang="pl-PL" sz="1400" b="1" dirty="0" err="1"/>
              <a:t>późn</a:t>
            </a:r>
            <a:r>
              <a:rPr lang="pl-PL" sz="1400" b="1" dirty="0"/>
              <a:t>. zm.)</a:t>
            </a:r>
            <a:r>
              <a:rPr lang="pl-PL" sz="1400" dirty="0"/>
              <a:t>.</a:t>
            </a:r>
          </a:p>
          <a:p>
            <a:pPr>
              <a:buNone/>
            </a:pPr>
            <a:r>
              <a:rPr lang="pl-PL" sz="1400" b="1" dirty="0"/>
              <a:t>2. </a:t>
            </a:r>
            <a:r>
              <a:rPr lang="pl-PL" sz="1400" dirty="0"/>
              <a:t>Rozporządzenie Ministra Rodziny, Pracy i Polityki Społecznej z dnia 7 grudnia 2017 r. w sprawie wydawania zezwolenia na pracę cudzoziemca oraz wpisu oświadczenia o powierzeniu wykonywania pracy cudzoziemcowi do ewidencji oświadczeń </a:t>
            </a:r>
            <a:r>
              <a:rPr lang="pl-PL" sz="1400" b="1" dirty="0"/>
              <a:t>(Dz. U. 2017 r. poz. 2345)</a:t>
            </a:r>
            <a:r>
              <a:rPr lang="pl-PL" sz="1400" dirty="0"/>
              <a:t>.</a:t>
            </a:r>
          </a:p>
          <a:p>
            <a:pPr>
              <a:buNone/>
            </a:pPr>
            <a:r>
              <a:rPr lang="pl-PL" sz="1400" b="1" dirty="0"/>
              <a:t>3. </a:t>
            </a:r>
            <a:r>
              <a:rPr lang="pl-PL" sz="1400" dirty="0"/>
              <a:t>Rozporządzenie Ministra Rodziny, Pracy i Polityki Społecznej z dnia 8 grudnia 2017 r. w sprawie państw, do których obywateli stosuje się niektóre przepisy dotyczące zezwolenia na pracę sezonową oraz przepisy dotyczące oświadczenia o powierzeniu wykonywania pracy cudzoziemcowi </a:t>
            </a:r>
            <a:r>
              <a:rPr lang="pl-PL" sz="1400" b="1" dirty="0"/>
              <a:t>(Dz. U. 2017 r. poz. 2349)</a:t>
            </a:r>
            <a:r>
              <a:rPr lang="pl-PL" sz="1400" dirty="0"/>
              <a:t>.</a:t>
            </a:r>
          </a:p>
          <a:p>
            <a:pPr>
              <a:buNone/>
            </a:pPr>
            <a:r>
              <a:rPr lang="pl-PL" sz="1400" b="1" dirty="0"/>
              <a:t>4. </a:t>
            </a:r>
            <a:r>
              <a:rPr lang="pl-PL" sz="1400" dirty="0"/>
              <a:t>Rozporządzenie Ministra Rodziny, Pracy i Polityki Społecznej z dnia 8 grudnia 2017 r. w sprawie podklas działalności według Polskiej Klasyfikacji Działalności (PKD), w których wydawane są zezwolenia na pracę sezonową cudzoziemca </a:t>
            </a:r>
            <a:r>
              <a:rPr lang="pl-PL" sz="1400" b="1" dirty="0"/>
              <a:t>(Dz. U. 2017 r. poz. 2348)</a:t>
            </a:r>
            <a:r>
              <a:rPr lang="pl-PL" sz="1400" dirty="0"/>
              <a:t>.</a:t>
            </a:r>
          </a:p>
          <a:p>
            <a:pPr>
              <a:buNone/>
            </a:pPr>
            <a:r>
              <a:rPr lang="pl-PL" sz="1400" b="1" dirty="0"/>
              <a:t>5. </a:t>
            </a:r>
            <a:r>
              <a:rPr lang="pl-PL" sz="1400" dirty="0"/>
              <a:t>Rozporządzenie Ministra Rodziny, Pracy i Polityki Społecznej z dnia 8 grudnia 2017 r. w sprawie wysokości wpłat dokonywanych w związku ze złożeniem wniosku o wydanie zezwolenia na pracę lub zezwolenia na pracę sezonową oraz złożeniem oświadczenia o powierzeniu wykonywania pracy cudzoziemcowi </a:t>
            </a:r>
            <a:r>
              <a:rPr lang="pl-PL" sz="1400" b="1" dirty="0"/>
              <a:t>(Dz. U. 2017 r. poz. 2350)</a:t>
            </a:r>
            <a:r>
              <a:rPr lang="pl-PL" sz="1400" dirty="0"/>
              <a:t>.</a:t>
            </a:r>
          </a:p>
          <a:p>
            <a:pPr>
              <a:buNone/>
            </a:pPr>
            <a:r>
              <a:rPr lang="pl-PL" sz="1400" b="1" dirty="0"/>
              <a:t>6. </a:t>
            </a:r>
            <a:r>
              <a:rPr lang="pl-PL" sz="1400" dirty="0"/>
              <a:t>Ustawa z dnia 15 czerwca 2012 r., o skutkach powierzenia wykonywania pracy cudzoziemcom przebywającym wbrew przepisom na terytorium Rzeczypospolitej Polskiej </a:t>
            </a:r>
            <a:r>
              <a:rPr lang="pl-PL" sz="1400" b="1" dirty="0"/>
              <a:t>(Dz. U. 2012 r. poz. 769)</a:t>
            </a:r>
            <a:r>
              <a:rPr lang="pl-PL" sz="1400" dirty="0"/>
              <a:t>.</a:t>
            </a:r>
          </a:p>
          <a:p>
            <a:pPr>
              <a:buNone/>
            </a:pPr>
            <a:r>
              <a:rPr lang="pl-PL" sz="1400" b="1" dirty="0"/>
              <a:t>7. </a:t>
            </a:r>
            <a:r>
              <a:rPr lang="pl-PL" sz="1400" dirty="0"/>
              <a:t>Ustawa z dnia 14 czerwca 1960 r. Kodeks postępowania administracyjnego </a:t>
            </a:r>
            <a:r>
              <a:rPr lang="pl-PL" sz="1400" b="1" dirty="0"/>
              <a:t>(Dz. U. z 2017 r. poz. 1257 </a:t>
            </a:r>
            <a:br>
              <a:rPr lang="pl-PL" sz="1400" b="1" dirty="0"/>
            </a:br>
            <a:r>
              <a:rPr lang="pl-PL" sz="1400" b="1" dirty="0"/>
              <a:t>z </a:t>
            </a:r>
            <a:r>
              <a:rPr lang="pl-PL" sz="1400" b="1" dirty="0" err="1"/>
              <a:t>późn</a:t>
            </a:r>
            <a:r>
              <a:rPr lang="pl-PL" sz="1400" b="1" dirty="0"/>
              <a:t>. zm.)</a:t>
            </a:r>
            <a:r>
              <a:rPr lang="pl-PL" sz="1400" dirty="0"/>
              <a:t>.</a:t>
            </a:r>
          </a:p>
          <a:p>
            <a:pPr>
              <a:buNone/>
            </a:pPr>
            <a:r>
              <a:rPr lang="pl-PL" sz="1400" b="1" dirty="0"/>
              <a:t>8. </a:t>
            </a:r>
            <a:r>
              <a:rPr lang="pl-PL" sz="1400" dirty="0"/>
              <a:t>Rozporządzenie Ministra Pracy i Polityki Społecznej z dnia 21 kwietnia 2015 r. w sprawie przypadków, </a:t>
            </a:r>
            <a:br>
              <a:rPr lang="pl-PL" sz="1400" dirty="0"/>
            </a:br>
            <a:r>
              <a:rPr lang="pl-PL" sz="1400" dirty="0"/>
              <a:t>w których powierzenie wykonywania pracy cudzoziemcowi na terytorium Rzeczypospolitej Polskiej jest dopuszczalne bez konieczności uzyskania zezwolenia na </a:t>
            </a:r>
            <a:r>
              <a:rPr lang="pl-PL" sz="1400" b="1" dirty="0"/>
              <a:t>pracę (Dz. U. 2015 poz. 588)</a:t>
            </a:r>
            <a:r>
              <a:rPr lang="pl-PL" sz="1400" dirty="0"/>
              <a:t>.</a:t>
            </a:r>
          </a:p>
          <a:p>
            <a:pPr>
              <a:buNone/>
              <a:defRPr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335739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476250"/>
            <a:ext cx="7772400" cy="5905078"/>
          </a:xfrm>
        </p:spPr>
        <p:txBody>
          <a:bodyPr/>
          <a:lstStyle/>
          <a:p>
            <a:pPr algn="ctr"/>
            <a:r>
              <a:rPr altLang="pl-PL" sz="4000" b="1" dirty="0">
                <a:solidFill>
                  <a:schemeClr val="tx1"/>
                </a:solidFill>
              </a:rPr>
              <a:t>DZIĘKUJEMY ZA UWAGĘ</a:t>
            </a:r>
          </a:p>
          <a:p>
            <a:endParaRPr lang="pl-PL" altLang="pl-PL" sz="4000" b="1" dirty="0">
              <a:solidFill>
                <a:schemeClr val="tx1"/>
              </a:solidFill>
            </a:endParaRPr>
          </a:p>
          <a:p>
            <a:endParaRPr lang="pl-PL" altLang="pl-PL" sz="4000" b="1" dirty="0">
              <a:solidFill>
                <a:schemeClr val="tx1"/>
              </a:solidFill>
            </a:endParaRPr>
          </a:p>
          <a:p>
            <a:pPr algn="ctr"/>
            <a:endParaRPr altLang="pl-PL" sz="4000" b="1" dirty="0">
              <a:solidFill>
                <a:schemeClr val="tx1"/>
              </a:solidFill>
            </a:endParaRPr>
          </a:p>
          <a:p>
            <a:r>
              <a:rPr lang="pl-PL" altLang="pl-PL" b="1" dirty="0">
                <a:solidFill>
                  <a:schemeClr val="tx1"/>
                </a:solidFill>
              </a:rPr>
              <a:t>tel. 22 787 46 20,   763 73 38, 31, 40</a:t>
            </a:r>
          </a:p>
          <a:p>
            <a:r>
              <a:rPr lang="pl-PL" altLang="pl-PL" b="1" dirty="0">
                <a:solidFill>
                  <a:schemeClr val="tx1"/>
                </a:solidFill>
              </a:rPr>
              <a:t>e-mail: </a:t>
            </a:r>
            <a:r>
              <a:rPr lang="pl-PL" altLang="pl-PL" b="1" dirty="0">
                <a:solidFill>
                  <a:schemeClr val="tx1"/>
                </a:solidFill>
                <a:hlinkClick r:id="rId3"/>
              </a:rPr>
              <a:t>wawo@praca.gov.pl</a:t>
            </a:r>
            <a:endParaRPr lang="pl-PL" altLang="pl-PL" b="1" dirty="0">
              <a:solidFill>
                <a:schemeClr val="tx1"/>
              </a:solidFill>
            </a:endParaRPr>
          </a:p>
          <a:p>
            <a:r>
              <a:rPr lang="pl-PL" altLang="pl-PL" b="1" dirty="0">
                <a:solidFill>
                  <a:schemeClr val="tx1"/>
                </a:solidFill>
              </a:rPr>
              <a:t>www.pup.wolomin.pl</a:t>
            </a:r>
            <a:endParaRPr alt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tekstu 3"/>
          <p:cNvSpPr>
            <a:spLocks noGrp="1"/>
          </p:cNvSpPr>
          <p:nvPr>
            <p:ph type="body" idx="1"/>
          </p:nvPr>
        </p:nvSpPr>
        <p:spPr>
          <a:xfrm>
            <a:off x="609600" y="908050"/>
            <a:ext cx="8137525" cy="4537075"/>
          </a:xfrm>
        </p:spPr>
        <p:txBody>
          <a:bodyPr/>
          <a:lstStyle/>
          <a:p>
            <a:pPr>
              <a:defRPr/>
            </a:pPr>
            <a:r>
              <a:rPr altLang="pl-PL" sz="3200" b="1" dirty="0">
                <a:solidFill>
                  <a:schemeClr val="tx1"/>
                </a:solidFill>
              </a:rPr>
              <a:t>CUDZOZIEMIEC - </a:t>
            </a:r>
            <a:r>
              <a:rPr altLang="pl-PL" sz="2400" b="1" dirty="0">
                <a:solidFill>
                  <a:schemeClr val="tx1"/>
                </a:solidFill>
              </a:rPr>
              <a:t>każdy, kto nie posiada obywatelstwa polskiego.</a:t>
            </a:r>
          </a:p>
          <a:p>
            <a:pPr>
              <a:defRPr/>
            </a:pPr>
            <a:endParaRPr altLang="pl-PL" sz="24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altLang="pl-PL" sz="2400" b="1" dirty="0">
                <a:solidFill>
                  <a:schemeClr val="tx1"/>
                </a:solidFill>
              </a:rPr>
              <a:t>Cudzoziemiec może przekroczyć granicę i przebywać na terytorium Rzeczypospolitej Polskiej jeżeli posiada:</a:t>
            </a:r>
          </a:p>
          <a:p>
            <a:pPr>
              <a:defRPr/>
            </a:pPr>
            <a:r>
              <a:rPr altLang="pl-PL" sz="2400" b="1" dirty="0">
                <a:solidFill>
                  <a:schemeClr val="tx1"/>
                </a:solidFill>
              </a:rPr>
              <a:t>- ważny dokument podróży,</a:t>
            </a:r>
          </a:p>
          <a:p>
            <a:pPr>
              <a:defRPr/>
            </a:pPr>
            <a:r>
              <a:rPr altLang="pl-PL" sz="2400" b="1" dirty="0">
                <a:solidFill>
                  <a:schemeClr val="tx1"/>
                </a:solidFill>
              </a:rPr>
              <a:t>- ważną wizę lub inny dokument uprawniający do wjazdu </a:t>
            </a:r>
            <a:br>
              <a:rPr altLang="pl-PL" sz="2400" b="1" dirty="0">
                <a:solidFill>
                  <a:schemeClr val="tx1"/>
                </a:solidFill>
              </a:rPr>
            </a:br>
            <a:r>
              <a:rPr altLang="pl-PL" sz="2400" b="1" dirty="0">
                <a:solidFill>
                  <a:schemeClr val="tx1"/>
                </a:solidFill>
              </a:rPr>
              <a:t>i pobytu (zezwolenie na wjazd lub pobyt).</a:t>
            </a:r>
          </a:p>
          <a:p>
            <a:pPr>
              <a:defRPr/>
            </a:pPr>
            <a:endParaRPr altLang="pl-PL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913687" cy="1368425"/>
          </a:xfrm>
        </p:spPr>
        <p:txBody>
          <a:bodyPr/>
          <a:lstStyle/>
          <a:p>
            <a:pPr>
              <a:defRPr/>
            </a:pPr>
            <a:r>
              <a:rPr altLang="pl-PL" dirty="0">
                <a:solidFill>
                  <a:schemeClr val="tx1"/>
                </a:solidFill>
              </a:rPr>
              <a:t>Dokumenty dopuszczające do rynku pracy:</a:t>
            </a:r>
            <a:br>
              <a:rPr altLang="pl-PL" dirty="0">
                <a:solidFill>
                  <a:schemeClr val="tx1"/>
                </a:solidFill>
              </a:rPr>
            </a:br>
            <a:endParaRPr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108950" cy="4535487"/>
          </a:xfrm>
        </p:spPr>
        <p:txBody>
          <a:bodyPr/>
          <a:lstStyle/>
          <a:p>
            <a:pPr algn="ctr">
              <a:defRPr/>
            </a:pPr>
            <a:endParaRPr altLang="pl-PL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altLang="pl-PL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altLang="pl-PL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sz="1800" dirty="0"/>
              <a:t> </a:t>
            </a:r>
          </a:p>
          <a:p>
            <a:pPr>
              <a:defRPr/>
            </a:pPr>
            <a:endParaRPr sz="18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sz="1600" b="1" dirty="0">
                <a:solidFill>
                  <a:schemeClr val="tx1"/>
                </a:solidFill>
              </a:rPr>
              <a:t>Zezwolenie ma pobyt czasowy i pracę – </a:t>
            </a:r>
            <a:r>
              <a:rPr sz="1600" dirty="0">
                <a:solidFill>
                  <a:schemeClr val="tx1"/>
                </a:solidFill>
              </a:rPr>
              <a:t>wydawane przez wojewodę na wniosek cudzoziemca, uprawnia zarówno do pracy, jak i do pobytu;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sz="1600" b="1" i="1" dirty="0">
                <a:solidFill>
                  <a:schemeClr val="tx1"/>
                </a:solidFill>
              </a:rPr>
              <a:t>Zezwolenie na prace – </a:t>
            </a:r>
            <a:r>
              <a:rPr sz="1600" i="1" dirty="0">
                <a:solidFill>
                  <a:schemeClr val="tx1"/>
                </a:solidFill>
              </a:rPr>
              <a:t>wydawane przez wojewodę:</a:t>
            </a:r>
          </a:p>
          <a:p>
            <a:pPr>
              <a:defRPr/>
            </a:pPr>
            <a:r>
              <a:rPr sz="1600" b="1" i="1" dirty="0">
                <a:solidFill>
                  <a:schemeClr val="tx1"/>
                </a:solidFill>
              </a:rPr>
              <a:t>	5 typów zezwoleń na pracę:</a:t>
            </a:r>
            <a:endParaRPr sz="1600" i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sz="1600" b="1" i="1" dirty="0">
                <a:solidFill>
                  <a:schemeClr val="tx1"/>
                </a:solidFill>
              </a:rPr>
              <a:t>	A – </a:t>
            </a:r>
            <a:r>
              <a:rPr sz="1600" i="1" dirty="0">
                <a:solidFill>
                  <a:schemeClr val="tx1"/>
                </a:solidFill>
              </a:rPr>
              <a:t>gdy cudzoziemiec jest zatrudniony w podmiocie w Polsce, wydawane na wniosek 	pracodawcy,</a:t>
            </a:r>
          </a:p>
          <a:p>
            <a:pPr>
              <a:defRPr/>
            </a:pPr>
            <a:r>
              <a:rPr sz="1600" b="1" i="1" dirty="0">
                <a:solidFill>
                  <a:schemeClr val="tx1"/>
                </a:solidFill>
              </a:rPr>
              <a:t>	B – </a:t>
            </a:r>
            <a:r>
              <a:rPr sz="1600" i="1" dirty="0">
                <a:solidFill>
                  <a:schemeClr val="tx1"/>
                </a:solidFill>
              </a:rPr>
              <a:t>gdy cudzoziemiec pełni funkcję w zarządzie, działa jako komplementariusz 	albo prokurent,</a:t>
            </a:r>
          </a:p>
          <a:p>
            <a:pPr>
              <a:defRPr/>
            </a:pPr>
            <a:r>
              <a:rPr sz="1600" b="1" i="1" dirty="0"/>
              <a:t>	</a:t>
            </a:r>
            <a:r>
              <a:rPr sz="1600" b="1" i="1" dirty="0">
                <a:solidFill>
                  <a:schemeClr val="tx1"/>
                </a:solidFill>
              </a:rPr>
              <a:t>C,D,E – </a:t>
            </a:r>
            <a:r>
              <a:rPr sz="1600" i="1" dirty="0">
                <a:solidFill>
                  <a:schemeClr val="tx1"/>
                </a:solidFill>
              </a:rPr>
              <a:t>w przypadku delegowania cudzoziemca na terytorium Polski;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sz="1600" b="1" i="1" dirty="0">
                <a:solidFill>
                  <a:schemeClr val="tx1"/>
                </a:solidFill>
              </a:rPr>
              <a:t>Zezwolenie na pracę sezonową – typ S – </a:t>
            </a:r>
            <a:r>
              <a:rPr sz="1600" i="1" dirty="0">
                <a:solidFill>
                  <a:schemeClr val="tx1"/>
                </a:solidFill>
              </a:rPr>
              <a:t>wydawane przez starostę na wniosek pracodawcy – uprawnia do wykonywania pracy w podklasach uznanych za sezonowe przez 9 miesięcy </a:t>
            </a:r>
            <a:br>
              <a:rPr sz="1600" i="1" dirty="0">
                <a:solidFill>
                  <a:schemeClr val="tx1"/>
                </a:solidFill>
              </a:rPr>
            </a:br>
            <a:r>
              <a:rPr sz="1600" i="1" dirty="0">
                <a:solidFill>
                  <a:schemeClr val="tx1"/>
                </a:solidFill>
              </a:rPr>
              <a:t>w roku kalendarzowym;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sz="1600" b="1" i="1" dirty="0">
                <a:solidFill>
                  <a:schemeClr val="tx1"/>
                </a:solidFill>
              </a:rPr>
              <a:t>Oświadczenie – rejestrowane w powiatowym urzędzie pracy przez pracodawcę dla obywatela Armenii, Białorusi, Gruzji, Mołdawii, Rosji i Ukrainy, uprawnia do wykonywania pracy </a:t>
            </a:r>
            <a:r>
              <a:rPr sz="1600" b="1" i="1" dirty="0" err="1">
                <a:solidFill>
                  <a:schemeClr val="tx1"/>
                </a:solidFill>
              </a:rPr>
              <a:t>niesezonowej</a:t>
            </a:r>
            <a:r>
              <a:rPr sz="1600" b="1" i="1" dirty="0">
                <a:solidFill>
                  <a:schemeClr val="tx1"/>
                </a:solidFill>
              </a:rPr>
              <a:t> bez zezwolenia przez okres 6 miesięcy w kolejnych 12 miesiącach.</a:t>
            </a:r>
            <a:endParaRPr sz="1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547036743"/>
              </p:ext>
            </p:extLst>
          </p:nvPr>
        </p:nvGraphicFramePr>
        <p:xfrm>
          <a:off x="467544" y="260648"/>
          <a:ext cx="715245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rostokąt 4"/>
          <p:cNvSpPr>
            <a:spLocks noChangeArrowheads="1"/>
          </p:cNvSpPr>
          <p:nvPr/>
        </p:nvSpPr>
        <p:spPr bwMode="auto">
          <a:xfrm>
            <a:off x="250825" y="692150"/>
            <a:ext cx="799306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4400" b="1">
              <a:solidFill>
                <a:srgbClr val="00863D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4400" b="1">
              <a:solidFill>
                <a:srgbClr val="00863D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b="1"/>
              <a:t>Cudzoziemiec może wykonywać pracę wyłącznie na rzecz podmiotu wskazanego </a:t>
            </a:r>
            <a:br>
              <a:rPr lang="pl-PL" altLang="pl-PL" sz="4400" b="1"/>
            </a:br>
            <a:r>
              <a:rPr lang="pl-PL" altLang="pl-PL" sz="4400" b="1"/>
              <a:t>w zezwoleniu / oświadczeniu!</a:t>
            </a: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57200" y="381000"/>
            <a:ext cx="7696200" cy="1524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0480" tIns="30480" rIns="30480" bIns="30480" anchor="ctr"/>
          <a:lstStyle>
            <a:lvl1pPr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3200" b="1" dirty="0"/>
              <a:t>PROCEDURA UPROSZCZONA - OŚWIADCZENIOWA</a:t>
            </a:r>
            <a:endParaRPr lang="pl-PL" sz="3200" dirty="0"/>
          </a:p>
        </p:txBody>
      </p:sp>
      <p:sp>
        <p:nvSpPr>
          <p:cNvPr id="14339" name="Tytuł 1"/>
          <p:cNvSpPr>
            <a:spLocks/>
          </p:cNvSpPr>
          <p:nvPr/>
        </p:nvSpPr>
        <p:spPr bwMode="auto">
          <a:xfrm>
            <a:off x="990600" y="2438400"/>
            <a:ext cx="693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500" b="1">
              <a:solidFill>
                <a:srgbClr val="262626"/>
              </a:solidFill>
            </a:endParaRPr>
          </a:p>
        </p:txBody>
      </p:sp>
      <p:sp>
        <p:nvSpPr>
          <p:cNvPr id="14340" name="Tytuł 1"/>
          <p:cNvSpPr>
            <a:spLocks/>
          </p:cNvSpPr>
          <p:nvPr/>
        </p:nvSpPr>
        <p:spPr bwMode="auto">
          <a:xfrm>
            <a:off x="228600" y="2209800"/>
            <a:ext cx="7924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2400" b="1"/>
              <a:t>Oświadczenie o powierzeniu wykonywania pracy cudzoziemcowi składa podmiot powierzający wykonywanie pracy korzystając z elektronicznych formularzy dostępnych na stronie </a:t>
            </a:r>
            <a:r>
              <a:rPr lang="pl-PL" altLang="pl-PL" sz="2400" b="1">
                <a:hlinkClick r:id="rId2"/>
              </a:rPr>
              <a:t>www.praca.gov.pl</a:t>
            </a:r>
            <a:endParaRPr lang="pl-PL" altLang="pl-PL" sz="2400" b="1"/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2400" b="1"/>
              <a:t> w celu wpisu oświadczenia do ewidencji oświadczeń.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/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2400" b="1"/>
              <a:t>Oświadczenie wpisane przez Powiatowy Urząd Pracy do ewidencji oświadczeń uprawnia cudzoziemca do wykonywania pracy bez obowiązku posiadania zezwolenia na pracę, jeżeli praca wykonywana jest na warunkach określonych w tym oświadczeniu.</a:t>
            </a:r>
            <a:endParaRPr lang="pl-PL" altLang="pl-PL" sz="2400" b="1">
              <a:solidFill>
                <a:srgbClr val="262626"/>
              </a:solidFill>
            </a:endParaRPr>
          </a:p>
        </p:txBody>
      </p:sp>
      <p:sp>
        <p:nvSpPr>
          <p:cNvPr id="14341" name="Tytuł 1"/>
          <p:cNvSpPr>
            <a:spLocks/>
          </p:cNvSpPr>
          <p:nvPr/>
        </p:nvSpPr>
        <p:spPr bwMode="auto">
          <a:xfrm>
            <a:off x="304800" y="41910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 b="1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57200" y="381000"/>
            <a:ext cx="7696200" cy="1524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0480" tIns="30480" rIns="30480" bIns="30480" anchor="ctr"/>
          <a:lstStyle>
            <a:lvl1pPr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3200" b="1" dirty="0"/>
              <a:t>PROCEDURA UPROSZCZONA - OŚWIADCZENIOWA</a:t>
            </a:r>
            <a:endParaRPr lang="pl-PL" sz="3200" dirty="0"/>
          </a:p>
        </p:txBody>
      </p:sp>
      <p:sp>
        <p:nvSpPr>
          <p:cNvPr id="15363" name="Tytuł 1"/>
          <p:cNvSpPr>
            <a:spLocks/>
          </p:cNvSpPr>
          <p:nvPr/>
        </p:nvSpPr>
        <p:spPr bwMode="auto">
          <a:xfrm>
            <a:off x="990600" y="2438400"/>
            <a:ext cx="693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500" b="1">
              <a:solidFill>
                <a:srgbClr val="262626"/>
              </a:solidFill>
            </a:endParaRPr>
          </a:p>
        </p:txBody>
      </p:sp>
      <p:sp>
        <p:nvSpPr>
          <p:cNvPr id="15364" name="Tytuł 1"/>
          <p:cNvSpPr>
            <a:spLocks/>
          </p:cNvSpPr>
          <p:nvPr/>
        </p:nvSpPr>
        <p:spPr bwMode="auto">
          <a:xfrm>
            <a:off x="304800" y="2276475"/>
            <a:ext cx="78486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l-PL" altLang="pl-PL" sz="2800" b="1"/>
              <a:t>Powiatowy Urząd Pracy właściwy ze względu na siedzibę lub miejsce stałego pobytu podmiotu powierzającego wykonywanie pracy cudzoziemcowi, wpisuje oświadczenie </a:t>
            </a:r>
            <a:br>
              <a:rPr lang="pl-PL" altLang="pl-PL" sz="2800" b="1"/>
            </a:br>
            <a:r>
              <a:rPr lang="pl-PL" altLang="pl-PL" sz="2800" b="1"/>
              <a:t>o powierzeniu wykonywania pracy cudzoziemcowi do ewidencji oświadczeń.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/>
          </a:p>
        </p:txBody>
      </p:sp>
      <p:sp>
        <p:nvSpPr>
          <p:cNvPr id="15365" name="Tytuł 1"/>
          <p:cNvSpPr>
            <a:spLocks/>
          </p:cNvSpPr>
          <p:nvPr/>
        </p:nvSpPr>
        <p:spPr bwMode="auto">
          <a:xfrm>
            <a:off x="304800" y="41910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 b="1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57200" y="381000"/>
            <a:ext cx="7696200" cy="1524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0480" tIns="30480" rIns="30480" bIns="30480" anchor="ctr"/>
          <a:lstStyle>
            <a:lvl1pPr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3200" b="1" dirty="0"/>
              <a:t>PROCEDURA UPROSZCZONA - OŚWIADCZENIOWA</a:t>
            </a:r>
            <a:endParaRPr lang="pl-PL" sz="3200" dirty="0"/>
          </a:p>
        </p:txBody>
      </p:sp>
      <p:sp>
        <p:nvSpPr>
          <p:cNvPr id="16387" name="Tytuł 1"/>
          <p:cNvSpPr>
            <a:spLocks/>
          </p:cNvSpPr>
          <p:nvPr/>
        </p:nvSpPr>
        <p:spPr bwMode="auto">
          <a:xfrm>
            <a:off x="990600" y="2438400"/>
            <a:ext cx="693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500" b="1">
              <a:solidFill>
                <a:srgbClr val="262626"/>
              </a:solidFill>
            </a:endParaRPr>
          </a:p>
        </p:txBody>
      </p:sp>
      <p:sp>
        <p:nvSpPr>
          <p:cNvPr id="15364" name="Tytuł 1"/>
          <p:cNvSpPr>
            <a:spLocks/>
          </p:cNvSpPr>
          <p:nvPr/>
        </p:nvSpPr>
        <p:spPr bwMode="auto">
          <a:xfrm>
            <a:off x="304800" y="1700213"/>
            <a:ext cx="78486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pl-PL" sz="16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600" b="1" dirty="0"/>
              <a:t>Podmiot powierzający wykonywanie pracy cudzoziemcowi, składając oświadczenie o powierzeniu wykonywania pracy cudzoziemcowi w celu wpisu do ewidencji oświadczeń, dołącza do oświadczenia:</a:t>
            </a:r>
          </a:p>
          <a:p>
            <a:pPr>
              <a:defRPr/>
            </a:pPr>
            <a:r>
              <a:rPr lang="pl-PL" sz="1600" dirty="0"/>
              <a:t>ważny dowód osobisty lub ważny dokument podróży – w przypadku, gdy podmiotem powierzającym wykonywanie pracy cudzoziemcowi jest osoba fizyczna,</a:t>
            </a:r>
          </a:p>
          <a:p>
            <a:pPr>
              <a:defRPr/>
            </a:pPr>
            <a:r>
              <a:rPr lang="pl-PL" sz="1600" dirty="0"/>
              <a:t>kopię wszystkich wypełnionych stron ważnego dokumentu podróży cudzoziemca, którego dotyczy wniosek. W przypadku, gdy cudzoziemiec nie przebywa na terytorium Rzeczypospolitej Polskiej – kopię stron dokumentu podróży z danymi osobowymi cudzoziemca,</a:t>
            </a:r>
          </a:p>
          <a:p>
            <a:pPr>
              <a:defRPr/>
            </a:pPr>
            <a:r>
              <a:rPr lang="pl-PL" sz="1600" dirty="0"/>
              <a:t>dowód uiszczonej wpłaty za złożenie oświadczenia (30,00zł),</a:t>
            </a:r>
          </a:p>
          <a:p>
            <a:pPr>
              <a:defRPr/>
            </a:pPr>
            <a:r>
              <a:rPr lang="pl-PL" sz="1600" dirty="0"/>
              <a:t>oświadczenie o niekaralności pracodawcy w związku z okolicznościami, </a:t>
            </a:r>
            <a:br>
              <a:rPr lang="pl-PL" sz="1600" dirty="0"/>
            </a:br>
            <a:r>
              <a:rPr lang="pl-PL" sz="1600" dirty="0"/>
              <a:t>o których mowa w art. 88z ust. 5 pkt 1–6 ustawy o promocji zatrudnienia i instytucjach rynku pracy.</a:t>
            </a:r>
            <a:br>
              <a:rPr lang="pl-PL" sz="1600" b="1" dirty="0"/>
            </a:br>
            <a:r>
              <a:rPr lang="pl-PL" sz="1600" b="1" dirty="0"/>
              <a:t>Uwaga: oświadczenie o niekaralności podpisuje wyłącznie podmiot powierzający wykonywanie pracy.</a:t>
            </a:r>
            <a:endParaRPr lang="pl-PL" sz="1600" dirty="0"/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400" dirty="0"/>
          </a:p>
        </p:txBody>
      </p:sp>
      <p:sp>
        <p:nvSpPr>
          <p:cNvPr id="16389" name="Tytuł 1"/>
          <p:cNvSpPr>
            <a:spLocks/>
          </p:cNvSpPr>
          <p:nvPr/>
        </p:nvSpPr>
        <p:spPr bwMode="auto">
          <a:xfrm>
            <a:off x="304800" y="41910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 b="1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57200" y="381000"/>
            <a:ext cx="7696200" cy="1524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0480" tIns="30480" rIns="30480" bIns="30480" anchor="ctr"/>
          <a:lstStyle>
            <a:lvl1pPr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3200" b="1" dirty="0"/>
              <a:t>PROCEDURA UPROSZCZONA - OŚWIADCZENIOWA</a:t>
            </a:r>
            <a:endParaRPr lang="pl-PL" sz="3200" dirty="0"/>
          </a:p>
        </p:txBody>
      </p:sp>
      <p:sp>
        <p:nvSpPr>
          <p:cNvPr id="17411" name="Tytuł 1"/>
          <p:cNvSpPr>
            <a:spLocks/>
          </p:cNvSpPr>
          <p:nvPr/>
        </p:nvSpPr>
        <p:spPr bwMode="auto">
          <a:xfrm>
            <a:off x="990600" y="2438400"/>
            <a:ext cx="693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500" b="1">
              <a:solidFill>
                <a:srgbClr val="262626"/>
              </a:solidFill>
            </a:endParaRPr>
          </a:p>
        </p:txBody>
      </p:sp>
      <p:sp>
        <p:nvSpPr>
          <p:cNvPr id="15364" name="Tytuł 1"/>
          <p:cNvSpPr>
            <a:spLocks/>
          </p:cNvSpPr>
          <p:nvPr/>
        </p:nvSpPr>
        <p:spPr bwMode="auto">
          <a:xfrm>
            <a:off x="304800" y="1700213"/>
            <a:ext cx="78486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pl-PL" sz="20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6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600" b="1" dirty="0"/>
              <a:t>Podmiot powierzający wykonywanie pracy cudzoziemcowi, którego oświadczenie o powierzeniu wykonywania pracy cudzoziemcowi zostało wpisane do ewidencji oświadczeń, pisemnie powiadamia właściwy powiatowy urząd pracy o:</a:t>
            </a:r>
          </a:p>
          <a:p>
            <a:pPr>
              <a:defRPr/>
            </a:pPr>
            <a:r>
              <a:rPr lang="pl-PL" sz="1600" dirty="0"/>
              <a:t>podjęciu pracy przez cudzoziemca najpóźniej w dniu rozpoczęcia pracy;</a:t>
            </a:r>
          </a:p>
          <a:p>
            <a:pPr>
              <a:defRPr/>
            </a:pPr>
            <a:r>
              <a:rPr lang="pl-PL" sz="1600" dirty="0"/>
              <a:t>niepodjęciu pracy przez cudzoziemca w terminie 7 dni od daty rozpoczęcia pracy określonego w ewidencji oświadczeń.</a:t>
            </a:r>
            <a:br>
              <a:rPr lang="pl-PL" sz="1600" b="1" dirty="0"/>
            </a:br>
            <a:br>
              <a:rPr lang="pl-PL" sz="1600" b="1" dirty="0"/>
            </a:br>
            <a:endParaRPr lang="pl-PL" sz="1600" b="1" dirty="0"/>
          </a:p>
          <a:p>
            <a:pPr>
              <a:defRPr/>
            </a:pPr>
            <a:r>
              <a:rPr lang="pl-PL" sz="1600" b="1" dirty="0"/>
              <a:t>Niedopełnienie obowiązku informowania o podjęciu lub niepodjęciu pracy przez cudzoziemca podlega karze grzywny.</a:t>
            </a:r>
            <a:endParaRPr lang="pl-PL" sz="1600" dirty="0"/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400" dirty="0"/>
          </a:p>
        </p:txBody>
      </p:sp>
      <p:sp>
        <p:nvSpPr>
          <p:cNvPr id="17413" name="Tytuł 1"/>
          <p:cNvSpPr>
            <a:spLocks/>
          </p:cNvSpPr>
          <p:nvPr/>
        </p:nvSpPr>
        <p:spPr bwMode="auto">
          <a:xfrm>
            <a:off x="304800" y="41910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 b="1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TS1016745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787</Words>
  <Application>Microsoft Office PowerPoint</Application>
  <PresentationFormat>Pokaz na ekranie (4:3)</PresentationFormat>
  <Paragraphs>117</Paragraphs>
  <Slides>15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3_TS101674558</vt:lpstr>
      <vt:lpstr>Prezentacja programu PowerPoint</vt:lpstr>
      <vt:lpstr>Prezentacja programu PowerPoint</vt:lpstr>
      <vt:lpstr>Dokumenty dopuszczające do rynku pracy: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2018-11-07T09:12:00Z</dcterms:modified>
</cp:coreProperties>
</file>